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3" r:id="rId5"/>
    <p:sldId id="264" r:id="rId6"/>
    <p:sldId id="260" r:id="rId7"/>
    <p:sldId id="266" r:id="rId8"/>
    <p:sldId id="267" r:id="rId9"/>
    <p:sldId id="273" r:id="rId10"/>
    <p:sldId id="271" r:id="rId11"/>
    <p:sldId id="272" r:id="rId12"/>
    <p:sldId id="268" r:id="rId13"/>
    <p:sldId id="269"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8D54034-EEEE-A745-BEDB-7EBAC02DFE0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412043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8D54034-EEEE-A745-BEDB-7EBAC02DFE0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230399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8D54034-EEEE-A745-BEDB-7EBAC02DFE0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44826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8D54034-EEEE-A745-BEDB-7EBAC02DFE0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343409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8D54034-EEEE-A745-BEDB-7EBAC02DFE0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368427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8D54034-EEEE-A745-BEDB-7EBAC02DFE0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16797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8D54034-EEEE-A745-BEDB-7EBAC02DFE07}" type="datetimeFigureOut">
              <a:rPr lang="en-US" smtClean="0"/>
              <a:t>26/08/13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37558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8D54034-EEEE-A745-BEDB-7EBAC02DFE07}" type="datetimeFigureOut">
              <a:rPr lang="en-US" smtClean="0"/>
              <a:t>26/08/13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20597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54034-EEEE-A745-BEDB-7EBAC02DFE07}" type="datetimeFigureOut">
              <a:rPr lang="en-US" smtClean="0"/>
              <a:t>26/08/13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61368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8D54034-EEEE-A745-BEDB-7EBAC02DFE0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297402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8D54034-EEEE-A745-BEDB-7EBAC02DFE0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2C664-F7BA-1546-974F-FD3750E89642}" type="slidenum">
              <a:rPr lang="en-US" smtClean="0"/>
              <a:t>‹#›</a:t>
            </a:fld>
            <a:endParaRPr lang="en-US"/>
          </a:p>
        </p:txBody>
      </p:sp>
    </p:spTree>
    <p:extLst>
      <p:ext uri="{BB962C8B-B14F-4D97-AF65-F5344CB8AC3E}">
        <p14:creationId xmlns:p14="http://schemas.microsoft.com/office/powerpoint/2010/main" val="3916814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54034-EEEE-A745-BEDB-7EBAC02DFE07}" type="datetimeFigureOut">
              <a:rPr lang="en-US" smtClean="0"/>
              <a:t>26/08/13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2C664-F7BA-1546-974F-FD3750E89642}" type="slidenum">
              <a:rPr lang="en-US" smtClean="0"/>
              <a:t>‹#›</a:t>
            </a:fld>
            <a:endParaRPr lang="en-US"/>
          </a:p>
        </p:txBody>
      </p:sp>
    </p:spTree>
    <p:extLst>
      <p:ext uri="{BB962C8B-B14F-4D97-AF65-F5344CB8AC3E}">
        <p14:creationId xmlns:p14="http://schemas.microsoft.com/office/powerpoint/2010/main" val="119600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71705"/>
            <a:ext cx="7772400" cy="1470025"/>
          </a:xfrm>
        </p:spPr>
        <p:txBody>
          <a:bodyPr>
            <a:normAutofit/>
          </a:bodyPr>
          <a:lstStyle/>
          <a:p>
            <a:r>
              <a:rPr lang="en-US" dirty="0" smtClean="0"/>
              <a:t>Chapter 1 </a:t>
            </a:r>
            <a:br>
              <a:rPr lang="en-US" dirty="0" smtClean="0"/>
            </a:br>
            <a:r>
              <a:rPr lang="en-US" dirty="0" smtClean="0"/>
              <a:t>Introducing qualitative research</a:t>
            </a:r>
            <a:endParaRPr lang="en-US" dirty="0"/>
          </a:p>
        </p:txBody>
      </p:sp>
      <p:sp>
        <p:nvSpPr>
          <p:cNvPr id="5" name="Subtitle 4"/>
          <p:cNvSpPr>
            <a:spLocks noGrp="1"/>
          </p:cNvSpPr>
          <p:nvPr>
            <p:ph type="subTitle" idx="1"/>
          </p:nvPr>
        </p:nvSpPr>
        <p:spPr>
          <a:xfrm>
            <a:off x="685800" y="4371722"/>
            <a:ext cx="7772400" cy="1752600"/>
          </a:xfrm>
        </p:spPr>
        <p:txBody>
          <a:bodyPr>
            <a:noAutofit/>
          </a:bodyPr>
          <a:lstStyle/>
          <a:p>
            <a:r>
              <a:rPr lang="en-US" dirty="0" smtClean="0"/>
              <a:t>Mills J and Birks M. (2014</a:t>
            </a:r>
            <a:r>
              <a:rPr lang="en-US" dirty="0" smtClean="0"/>
              <a:t>). In: Mills J and Birks M (</a:t>
            </a:r>
            <a:r>
              <a:rPr lang="en-US" dirty="0" err="1" smtClean="0"/>
              <a:t>eds</a:t>
            </a:r>
            <a:r>
              <a:rPr lang="en-US" dirty="0" smtClean="0"/>
              <a:t>) </a:t>
            </a:r>
            <a:r>
              <a:rPr lang="en-US" i="1" dirty="0" smtClean="0"/>
              <a:t>Qualitative </a:t>
            </a:r>
            <a:r>
              <a:rPr lang="en-US" i="1" dirty="0" smtClean="0"/>
              <a:t>methodologies: A practical </a:t>
            </a:r>
            <a:r>
              <a:rPr lang="en-US" i="1" smtClean="0"/>
              <a:t>guide</a:t>
            </a:r>
            <a:r>
              <a:rPr lang="en-US" i="1" smtClean="0"/>
              <a:t>. </a:t>
            </a:r>
            <a:r>
              <a:rPr lang="en-US" smtClean="0"/>
              <a:t>London</a:t>
            </a:r>
            <a:r>
              <a:rPr lang="en-US" dirty="0" smtClean="0"/>
              <a:t>: Sage Publications</a:t>
            </a:r>
            <a:endParaRPr lang="en-US" dirty="0"/>
          </a:p>
        </p:txBody>
      </p:sp>
    </p:spTree>
    <p:extLst>
      <p:ext uri="{BB962C8B-B14F-4D97-AF65-F5344CB8AC3E}">
        <p14:creationId xmlns:p14="http://schemas.microsoft.com/office/powerpoint/2010/main" val="458820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 qualitative research question</a:t>
            </a:r>
            <a:endParaRPr lang="en-US" dirty="0"/>
          </a:p>
        </p:txBody>
      </p:sp>
      <p:sp>
        <p:nvSpPr>
          <p:cNvPr id="3" name="Content Placeholder 2"/>
          <p:cNvSpPr>
            <a:spLocks noGrp="1"/>
          </p:cNvSpPr>
          <p:nvPr>
            <p:ph idx="1"/>
          </p:nvPr>
        </p:nvSpPr>
        <p:spPr/>
        <p:txBody>
          <a:bodyPr>
            <a:normAutofit fontScale="92500"/>
          </a:bodyPr>
          <a:lstStyle/>
          <a:p>
            <a:pPr>
              <a:spcAft>
                <a:spcPts val="2400"/>
              </a:spcAft>
            </a:pPr>
            <a:r>
              <a:rPr lang="en-US" dirty="0" smtClean="0"/>
              <a:t>Understanding of philosophical and sociological thought</a:t>
            </a:r>
          </a:p>
          <a:p>
            <a:pPr>
              <a:spcAft>
                <a:spcPts val="2400"/>
              </a:spcAft>
            </a:pPr>
            <a:r>
              <a:rPr lang="en-US" dirty="0" err="1" smtClean="0"/>
              <a:t>Dimensionalized</a:t>
            </a:r>
            <a:r>
              <a:rPr lang="en-US" dirty="0" smtClean="0"/>
              <a:t> by discipline; methods; topic and substance; voices and text </a:t>
            </a:r>
            <a:r>
              <a:rPr lang="en-US" sz="1500" dirty="0" smtClean="0"/>
              <a:t>(Atkinson</a:t>
            </a:r>
            <a:r>
              <a:rPr lang="en-US" sz="1500" dirty="0"/>
              <a:t> </a:t>
            </a:r>
            <a:r>
              <a:rPr lang="en-US" sz="1500" dirty="0" smtClean="0"/>
              <a:t>et al., 2001)</a:t>
            </a:r>
          </a:p>
          <a:p>
            <a:pPr>
              <a:spcAft>
                <a:spcPts val="2400"/>
              </a:spcAft>
            </a:pPr>
            <a:r>
              <a:rPr lang="en-US" dirty="0" smtClean="0"/>
              <a:t>Research question determines methodology and methodology guides the researcher to consider dimensions of topic, substance voice &amp; text</a:t>
            </a:r>
          </a:p>
          <a:p>
            <a:endParaRPr lang="en-US" dirty="0"/>
          </a:p>
        </p:txBody>
      </p:sp>
    </p:spTree>
    <p:extLst>
      <p:ext uri="{BB962C8B-B14F-4D97-AF65-F5344CB8AC3E}">
        <p14:creationId xmlns:p14="http://schemas.microsoft.com/office/powerpoint/2010/main" val="3736806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 qualitative research question</a:t>
            </a:r>
          </a:p>
        </p:txBody>
      </p:sp>
      <p:sp>
        <p:nvSpPr>
          <p:cNvPr id="3" name="Content Placeholder 2"/>
          <p:cNvSpPr>
            <a:spLocks noGrp="1"/>
          </p:cNvSpPr>
          <p:nvPr>
            <p:ph idx="1"/>
          </p:nvPr>
        </p:nvSpPr>
        <p:spPr/>
        <p:txBody>
          <a:bodyPr/>
          <a:lstStyle/>
          <a:p>
            <a:pPr>
              <a:spcAft>
                <a:spcPts val="2400"/>
              </a:spcAft>
            </a:pPr>
            <a:r>
              <a:rPr lang="en-US" dirty="0"/>
              <a:t>Quality research question potentiates quality research outcome</a:t>
            </a:r>
          </a:p>
          <a:p>
            <a:pPr>
              <a:spcAft>
                <a:spcPts val="2400"/>
              </a:spcAft>
            </a:pPr>
            <a:r>
              <a:rPr lang="en-US" dirty="0"/>
              <a:t>Guides the selection of methodology and development of research design</a:t>
            </a:r>
          </a:p>
          <a:p>
            <a:endParaRPr lang="en-US" dirty="0"/>
          </a:p>
        </p:txBody>
      </p:sp>
    </p:spTree>
    <p:extLst>
      <p:ext uri="{BB962C8B-B14F-4D97-AF65-F5344CB8AC3E}">
        <p14:creationId xmlns:p14="http://schemas.microsoft.com/office/powerpoint/2010/main" val="11256418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 qualitative research question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0851909"/>
              </p:ext>
            </p:extLst>
          </p:nvPr>
        </p:nvGraphicFramePr>
        <p:xfrm>
          <a:off x="457200" y="2257612"/>
          <a:ext cx="8229600" cy="4329055"/>
        </p:xfrm>
        <a:graphic>
          <a:graphicData uri="http://schemas.openxmlformats.org/drawingml/2006/table">
            <a:tbl>
              <a:tblPr firstRow="1" bandRow="1">
                <a:tableStyleId>{5C22544A-7EE6-4342-B048-85BDC9FD1C3A}</a:tableStyleId>
              </a:tblPr>
              <a:tblGrid>
                <a:gridCol w="1589741"/>
                <a:gridCol w="3242235"/>
                <a:gridCol w="3397624"/>
              </a:tblGrid>
              <a:tr h="370840">
                <a:tc>
                  <a:txBody>
                    <a:bodyPr/>
                    <a:lstStyle/>
                    <a:p>
                      <a:pPr>
                        <a:lnSpc>
                          <a:spcPct val="100000"/>
                        </a:lnSpc>
                        <a:spcBef>
                          <a:spcPts val="0"/>
                        </a:spcBef>
                        <a:spcAft>
                          <a:spcPts val="600"/>
                        </a:spcAft>
                      </a:pPr>
                      <a:r>
                        <a:rPr lang="en-US" dirty="0" smtClean="0"/>
                        <a:t>Term</a:t>
                      </a:r>
                      <a:endParaRPr lang="en-US" dirty="0"/>
                    </a:p>
                  </a:txBody>
                  <a:tcPr/>
                </a:tc>
                <a:tc>
                  <a:txBody>
                    <a:bodyPr/>
                    <a:lstStyle/>
                    <a:p>
                      <a:pPr>
                        <a:lnSpc>
                          <a:spcPct val="100000"/>
                        </a:lnSpc>
                        <a:spcBef>
                          <a:spcPts val="0"/>
                        </a:spcBef>
                        <a:spcAft>
                          <a:spcPts val="600"/>
                        </a:spcAft>
                      </a:pPr>
                      <a:r>
                        <a:rPr lang="en-US" dirty="0" smtClean="0"/>
                        <a:t>Definition</a:t>
                      </a:r>
                      <a:endParaRPr lang="en-US" dirty="0"/>
                    </a:p>
                  </a:txBody>
                  <a:tcPr/>
                </a:tc>
                <a:tc>
                  <a:txBody>
                    <a:bodyPr/>
                    <a:lstStyle/>
                    <a:p>
                      <a:pPr>
                        <a:lnSpc>
                          <a:spcPct val="100000"/>
                        </a:lnSpc>
                        <a:spcBef>
                          <a:spcPts val="0"/>
                        </a:spcBef>
                        <a:spcAft>
                          <a:spcPts val="600"/>
                        </a:spcAft>
                      </a:pPr>
                      <a:r>
                        <a:rPr lang="en-US" dirty="0" smtClean="0"/>
                        <a:t>Usage</a:t>
                      </a:r>
                      <a:endParaRPr lang="en-US" dirty="0"/>
                    </a:p>
                  </a:txBody>
                  <a:tcPr/>
                </a:tc>
              </a:tr>
              <a:tr h="539077">
                <a:tc>
                  <a:txBody>
                    <a:bodyPr/>
                    <a:lstStyle/>
                    <a:p>
                      <a:pPr>
                        <a:lnSpc>
                          <a:spcPct val="100000"/>
                        </a:lnSpc>
                        <a:spcBef>
                          <a:spcPts val="0"/>
                        </a:spcBef>
                        <a:spcAft>
                          <a:spcPts val="600"/>
                        </a:spcAft>
                      </a:pPr>
                      <a:r>
                        <a:rPr lang="en-AU" sz="1400" dirty="0">
                          <a:effectLst/>
                          <a:latin typeface="+mn-lt"/>
                          <a:ea typeface="Times New Roman"/>
                          <a:cs typeface="Times New Roman"/>
                        </a:rPr>
                        <a:t>Topic</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The research focus </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Provides generic statement of the focus of the study</a:t>
                      </a:r>
                    </a:p>
                  </a:txBody>
                  <a:tcPr marL="68580" marR="68580" marT="0" marB="0"/>
                </a:tc>
              </a:tr>
              <a:tr h="612588">
                <a:tc>
                  <a:txBody>
                    <a:bodyPr/>
                    <a:lstStyle/>
                    <a:p>
                      <a:pPr>
                        <a:lnSpc>
                          <a:spcPct val="100000"/>
                        </a:lnSpc>
                        <a:spcBef>
                          <a:spcPts val="0"/>
                        </a:spcBef>
                        <a:spcAft>
                          <a:spcPts val="600"/>
                        </a:spcAft>
                      </a:pPr>
                      <a:r>
                        <a:rPr lang="en-AU" sz="1400">
                          <a:effectLst/>
                          <a:latin typeface="+mn-lt"/>
                          <a:ea typeface="Times New Roman"/>
                          <a:cs typeface="Times New Roman"/>
                        </a:rPr>
                        <a:t>Research statement</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 brief paragraph outlining the purpose and significance proposed research study</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Summarizes of the intent of the researcher</a:t>
                      </a:r>
                    </a:p>
                  </a:txBody>
                  <a:tcPr marL="68580" marR="68580" marT="0" marB="0"/>
                </a:tc>
              </a:tr>
              <a:tr h="881530">
                <a:tc>
                  <a:txBody>
                    <a:bodyPr/>
                    <a:lstStyle/>
                    <a:p>
                      <a:pPr>
                        <a:lnSpc>
                          <a:spcPct val="100000"/>
                        </a:lnSpc>
                        <a:spcBef>
                          <a:spcPts val="0"/>
                        </a:spcBef>
                        <a:spcAft>
                          <a:spcPts val="600"/>
                        </a:spcAft>
                      </a:pPr>
                      <a:r>
                        <a:rPr lang="en-AU" sz="1400">
                          <a:effectLst/>
                          <a:latin typeface="+mn-lt"/>
                          <a:ea typeface="Times New Roman"/>
                          <a:cs typeface="Times New Roman"/>
                        </a:rPr>
                        <a:t>Hypothesis</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 suggested or proposed explanation for a phenomenon</a:t>
                      </a:r>
                    </a:p>
                    <a:p>
                      <a:pPr indent="144145">
                        <a:lnSpc>
                          <a:spcPct val="100000"/>
                        </a:lnSpc>
                        <a:spcBef>
                          <a:spcPts val="0"/>
                        </a:spcBef>
                        <a:spcAft>
                          <a:spcPts val="600"/>
                        </a:spcAft>
                      </a:pPr>
                      <a:r>
                        <a:rPr lang="en-AU" sz="1400" dirty="0">
                          <a:effectLst/>
                          <a:latin typeface="+mn-lt"/>
                          <a:ea typeface="Times New Roman"/>
                          <a:cs typeface="Times New Roman"/>
                        </a:rPr>
                        <a:t> </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Common in quantitative research</a:t>
                      </a:r>
                    </a:p>
                    <a:p>
                      <a:pPr>
                        <a:lnSpc>
                          <a:spcPct val="100000"/>
                        </a:lnSpc>
                        <a:spcBef>
                          <a:spcPts val="0"/>
                        </a:spcBef>
                        <a:spcAft>
                          <a:spcPts val="600"/>
                        </a:spcAft>
                      </a:pPr>
                      <a:r>
                        <a:rPr lang="en-AU" sz="1400" dirty="0">
                          <a:effectLst/>
                          <a:latin typeface="+mn-lt"/>
                          <a:ea typeface="Times New Roman"/>
                          <a:cs typeface="Times New Roman"/>
                        </a:rPr>
                        <a:t>Used in qualitative research to hypothesis relationships</a:t>
                      </a:r>
                    </a:p>
                  </a:txBody>
                  <a:tcPr marL="68580" marR="68580" marT="0" marB="0"/>
                </a:tc>
              </a:tr>
              <a:tr h="687294">
                <a:tc>
                  <a:txBody>
                    <a:bodyPr/>
                    <a:lstStyle/>
                    <a:p>
                      <a:pPr>
                        <a:lnSpc>
                          <a:spcPct val="100000"/>
                        </a:lnSpc>
                        <a:spcBef>
                          <a:spcPts val="0"/>
                        </a:spcBef>
                        <a:spcAft>
                          <a:spcPts val="600"/>
                        </a:spcAft>
                      </a:pPr>
                      <a:r>
                        <a:rPr lang="en-AU" sz="1400">
                          <a:effectLst/>
                          <a:latin typeface="+mn-lt"/>
                          <a:ea typeface="Times New Roman"/>
                          <a:cs typeface="Times New Roman"/>
                        </a:rPr>
                        <a:t>Research question</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An interrogative statement of the research intent</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Asserts the research intent</a:t>
                      </a:r>
                    </a:p>
                    <a:p>
                      <a:pPr>
                        <a:lnSpc>
                          <a:spcPct val="100000"/>
                        </a:lnSpc>
                        <a:spcBef>
                          <a:spcPts val="0"/>
                        </a:spcBef>
                        <a:spcAft>
                          <a:spcPts val="600"/>
                        </a:spcAft>
                      </a:pPr>
                      <a:r>
                        <a:rPr lang="en-AU" sz="1400" dirty="0">
                          <a:effectLst/>
                          <a:latin typeface="+mn-lt"/>
                          <a:ea typeface="Times New Roman"/>
                          <a:cs typeface="Times New Roman"/>
                        </a:rPr>
                        <a:t>Directs the study design</a:t>
                      </a:r>
                    </a:p>
                  </a:txBody>
                  <a:tcPr marL="68580" marR="68580" marT="0" marB="0"/>
                </a:tc>
              </a:tr>
              <a:tr h="597647">
                <a:tc>
                  <a:txBody>
                    <a:bodyPr/>
                    <a:lstStyle/>
                    <a:p>
                      <a:pPr>
                        <a:lnSpc>
                          <a:spcPct val="100000"/>
                        </a:lnSpc>
                        <a:spcBef>
                          <a:spcPts val="0"/>
                        </a:spcBef>
                        <a:spcAft>
                          <a:spcPts val="600"/>
                        </a:spcAft>
                      </a:pPr>
                      <a:r>
                        <a:rPr lang="en-AU" sz="1400">
                          <a:effectLst/>
                          <a:latin typeface="+mn-lt"/>
                          <a:ea typeface="Times New Roman"/>
                          <a:cs typeface="Times New Roman"/>
                        </a:rPr>
                        <a:t>Aim</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 statement of intent or anticipated outcome</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Guides action towards the research goal</a:t>
                      </a:r>
                    </a:p>
                  </a:txBody>
                  <a:tcPr marL="68580" marR="68580" marT="0" marB="0"/>
                </a:tc>
              </a:tr>
              <a:tr h="370840">
                <a:tc>
                  <a:txBody>
                    <a:bodyPr/>
                    <a:lstStyle/>
                    <a:p>
                      <a:pPr>
                        <a:lnSpc>
                          <a:spcPct val="100000"/>
                        </a:lnSpc>
                        <a:spcBef>
                          <a:spcPts val="0"/>
                        </a:spcBef>
                        <a:spcAft>
                          <a:spcPts val="600"/>
                        </a:spcAft>
                      </a:pPr>
                      <a:r>
                        <a:rPr lang="en-AU" sz="1400" dirty="0">
                          <a:effectLst/>
                          <a:latin typeface="+mn-lt"/>
                          <a:ea typeface="Times New Roman"/>
                          <a:cs typeface="Times New Roman"/>
                        </a:rPr>
                        <a:t>Objective</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Aim or goal that includes reference to specific object or phenomenon to be achieved</a:t>
                      </a:r>
                    </a:p>
                  </a:txBody>
                  <a:tcPr marL="68580" marR="68580" marT="0" marB="0"/>
                </a:tc>
                <a:tc>
                  <a:txBody>
                    <a:bodyPr/>
                    <a:lstStyle/>
                    <a:p>
                      <a:pPr>
                        <a:lnSpc>
                          <a:spcPct val="100000"/>
                        </a:lnSpc>
                        <a:spcBef>
                          <a:spcPts val="0"/>
                        </a:spcBef>
                        <a:spcAft>
                          <a:spcPts val="600"/>
                        </a:spcAft>
                      </a:pPr>
                      <a:r>
                        <a:rPr lang="en-AU" sz="1400" dirty="0">
                          <a:effectLst/>
                          <a:latin typeface="+mn-lt"/>
                          <a:ea typeface="Times New Roman"/>
                          <a:cs typeface="Times New Roman"/>
                        </a:rPr>
                        <a:t>Acts as a tangible subset of the stated research question or aims to support the research</a:t>
                      </a:r>
                    </a:p>
                  </a:txBody>
                  <a:tcPr marL="68580" marR="68580" marT="0" marB="0"/>
                </a:tc>
              </a:tr>
            </a:tbl>
          </a:graphicData>
        </a:graphic>
      </p:graphicFrame>
      <p:sp>
        <p:nvSpPr>
          <p:cNvPr id="5" name="TextBox 4"/>
          <p:cNvSpPr txBox="1"/>
          <p:nvPr/>
        </p:nvSpPr>
        <p:spPr>
          <a:xfrm>
            <a:off x="337671" y="1712863"/>
            <a:ext cx="2868706" cy="369332"/>
          </a:xfrm>
          <a:prstGeom prst="rect">
            <a:avLst/>
          </a:prstGeom>
          <a:noFill/>
        </p:spPr>
        <p:txBody>
          <a:bodyPr wrap="square" rtlCol="0">
            <a:spAutoFit/>
          </a:bodyPr>
          <a:lstStyle/>
          <a:p>
            <a:r>
              <a:rPr lang="en-US" dirty="0" smtClean="0"/>
              <a:t>Defining key research terms</a:t>
            </a:r>
            <a:endParaRPr lang="en-US" dirty="0"/>
          </a:p>
        </p:txBody>
      </p:sp>
    </p:spTree>
    <p:extLst>
      <p:ext uri="{BB962C8B-B14F-4D97-AF65-F5344CB8AC3E}">
        <p14:creationId xmlns:p14="http://schemas.microsoft.com/office/powerpoint/2010/main" val="1218078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 qualitative research question</a:t>
            </a:r>
          </a:p>
        </p:txBody>
      </p:sp>
      <p:sp>
        <p:nvSpPr>
          <p:cNvPr id="3" name="Content Placeholder 2"/>
          <p:cNvSpPr>
            <a:spLocks noGrp="1"/>
          </p:cNvSpPr>
          <p:nvPr>
            <p:ph idx="1"/>
          </p:nvPr>
        </p:nvSpPr>
        <p:spPr>
          <a:xfrm>
            <a:off x="457200" y="1600200"/>
            <a:ext cx="8402918" cy="4525963"/>
          </a:xfrm>
        </p:spPr>
        <p:txBody>
          <a:bodyPr>
            <a:normAutofit fontScale="85000" lnSpcReduction="10000"/>
          </a:bodyPr>
          <a:lstStyle/>
          <a:p>
            <a:r>
              <a:rPr lang="en-US" dirty="0" smtClean="0"/>
              <a:t>Continual refinement of research question </a:t>
            </a:r>
          </a:p>
          <a:p>
            <a:pPr marL="0" indent="0">
              <a:spcAft>
                <a:spcPts val="2400"/>
              </a:spcAft>
              <a:buNone/>
            </a:pPr>
            <a:r>
              <a:rPr lang="en-US" sz="1400" dirty="0"/>
              <a:t> </a:t>
            </a:r>
            <a:r>
              <a:rPr lang="en-US" sz="1400" dirty="0" smtClean="0"/>
              <a:t>        </a:t>
            </a:r>
            <a:r>
              <a:rPr lang="en-US" sz="1600" dirty="0" smtClean="0"/>
              <a:t> (Creswell and </a:t>
            </a:r>
            <a:r>
              <a:rPr lang="en-US" sz="1600" dirty="0" err="1" smtClean="0"/>
              <a:t>Tashakkori</a:t>
            </a:r>
            <a:r>
              <a:rPr lang="en-US" sz="1600" dirty="0" smtClean="0"/>
              <a:t>, 2007)</a:t>
            </a:r>
          </a:p>
          <a:p>
            <a:pPr>
              <a:spcAft>
                <a:spcPts val="2400"/>
              </a:spcAft>
            </a:pPr>
            <a:r>
              <a:rPr lang="en-US" dirty="0"/>
              <a:t>Avoid closed questions</a:t>
            </a:r>
          </a:p>
          <a:p>
            <a:pPr>
              <a:spcAft>
                <a:spcPts val="2400"/>
              </a:spcAft>
            </a:pPr>
            <a:r>
              <a:rPr lang="en-US" dirty="0"/>
              <a:t>How, what, why</a:t>
            </a:r>
          </a:p>
          <a:p>
            <a:pPr>
              <a:spcAft>
                <a:spcPts val="2400"/>
              </a:spcAft>
            </a:pPr>
            <a:r>
              <a:rPr lang="en-US" dirty="0"/>
              <a:t>Neither research question nor study can be based on pre-existing assumptions</a:t>
            </a:r>
          </a:p>
          <a:p>
            <a:pPr>
              <a:spcAft>
                <a:spcPts val="2400"/>
              </a:spcAft>
            </a:pPr>
            <a:r>
              <a:rPr lang="en-US" dirty="0"/>
              <a:t>Use </a:t>
            </a:r>
            <a:r>
              <a:rPr lang="en-US" dirty="0" smtClean="0"/>
              <a:t>of aims </a:t>
            </a:r>
            <a:r>
              <a:rPr lang="en-US" dirty="0"/>
              <a:t>and objectives to support research question</a:t>
            </a:r>
          </a:p>
          <a:p>
            <a:pPr>
              <a:spcAft>
                <a:spcPts val="2400"/>
              </a:spcAft>
            </a:pPr>
            <a:endParaRPr lang="en-US" sz="1400" dirty="0" smtClean="0"/>
          </a:p>
          <a:p>
            <a:endParaRPr lang="en-US" dirty="0" smtClean="0"/>
          </a:p>
          <a:p>
            <a:endParaRPr lang="en-US" dirty="0"/>
          </a:p>
        </p:txBody>
      </p:sp>
    </p:spTree>
    <p:extLst>
      <p:ext uri="{BB962C8B-B14F-4D97-AF65-F5344CB8AC3E}">
        <p14:creationId xmlns:p14="http://schemas.microsoft.com/office/powerpoint/2010/main" val="2289525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br>
              <a:rPr lang="en-US" dirty="0"/>
            </a:br>
            <a:endParaRPr lang="en-US" dirty="0"/>
          </a:p>
        </p:txBody>
      </p:sp>
      <p:sp>
        <p:nvSpPr>
          <p:cNvPr id="3" name="Content Placeholder 2"/>
          <p:cNvSpPr>
            <a:spLocks noGrp="1"/>
          </p:cNvSpPr>
          <p:nvPr>
            <p:ph idx="1"/>
          </p:nvPr>
        </p:nvSpPr>
        <p:spPr/>
        <p:txBody>
          <a:bodyPr/>
          <a:lstStyle/>
          <a:p>
            <a:pPr marL="0" indent="0">
              <a:spcAft>
                <a:spcPts val="1200"/>
              </a:spcAft>
              <a:buNone/>
            </a:pPr>
            <a:r>
              <a:rPr lang="en-AU" sz="1600" dirty="0" smtClean="0"/>
              <a:t>Atkinson </a:t>
            </a:r>
            <a:r>
              <a:rPr lang="en-AU" sz="1600" dirty="0"/>
              <a:t>P, Coffey A and </a:t>
            </a:r>
            <a:r>
              <a:rPr lang="en-AU" sz="1600" dirty="0" err="1"/>
              <a:t>Delamont</a:t>
            </a:r>
            <a:r>
              <a:rPr lang="en-AU" sz="1600" dirty="0"/>
              <a:t> S. (2001) A debate about our canon. </a:t>
            </a:r>
            <a:r>
              <a:rPr lang="en-AU" sz="1600" i="1" dirty="0"/>
              <a:t>Qualitative Research</a:t>
            </a:r>
            <a:r>
              <a:rPr lang="en-AU" sz="1600" dirty="0"/>
              <a:t> 1: 5-21</a:t>
            </a:r>
            <a:r>
              <a:rPr lang="en-AU" sz="1600" dirty="0" smtClean="0"/>
              <a:t>.</a:t>
            </a:r>
          </a:p>
          <a:p>
            <a:pPr marL="0" indent="0">
              <a:spcAft>
                <a:spcPts val="1200"/>
              </a:spcAft>
              <a:buNone/>
            </a:pPr>
            <a:r>
              <a:rPr lang="en-AU" sz="1600" dirty="0"/>
              <a:t>Creswell J and </a:t>
            </a:r>
            <a:r>
              <a:rPr lang="en-AU" sz="1600" dirty="0" err="1"/>
              <a:t>Tashakkori</a:t>
            </a:r>
            <a:r>
              <a:rPr lang="en-AU" sz="1600" dirty="0"/>
              <a:t> A. (2007) Editorial: Differing Perspectives on Mixed Methods Research. </a:t>
            </a:r>
            <a:r>
              <a:rPr lang="en-AU" sz="1600" i="1" dirty="0"/>
              <a:t>Journal of Mixed Methods</a:t>
            </a:r>
            <a:r>
              <a:rPr lang="en-AU" sz="1600" dirty="0"/>
              <a:t> 1: 303-308.</a:t>
            </a:r>
          </a:p>
          <a:p>
            <a:pPr marL="0" indent="0">
              <a:spcAft>
                <a:spcPts val="1200"/>
              </a:spcAft>
              <a:buNone/>
            </a:pPr>
            <a:r>
              <a:rPr lang="en-AU" sz="1600" dirty="0" err="1" smtClean="0"/>
              <a:t>Denzin</a:t>
            </a:r>
            <a:r>
              <a:rPr lang="en-AU" sz="1600" dirty="0" smtClean="0"/>
              <a:t> </a:t>
            </a:r>
            <a:r>
              <a:rPr lang="en-AU" sz="1600" dirty="0"/>
              <a:t>N. (2010) </a:t>
            </a:r>
            <a:r>
              <a:rPr lang="en-AU" sz="1600" i="1" dirty="0"/>
              <a:t>The Qualitative Manifesto, </a:t>
            </a:r>
            <a:r>
              <a:rPr lang="en-AU" sz="1600" dirty="0"/>
              <a:t>Walnut Creek, CA.: Left Coast Press</a:t>
            </a:r>
            <a:r>
              <a:rPr lang="en-AU" sz="1600" dirty="0" smtClean="0"/>
              <a:t>.</a:t>
            </a:r>
          </a:p>
          <a:p>
            <a:pPr marL="0" indent="0">
              <a:spcAft>
                <a:spcPts val="1200"/>
              </a:spcAft>
              <a:buNone/>
            </a:pPr>
            <a:r>
              <a:rPr lang="en-AU" sz="1600" dirty="0" err="1"/>
              <a:t>Denzin</a:t>
            </a:r>
            <a:r>
              <a:rPr lang="en-AU" sz="1600" dirty="0"/>
              <a:t> N. (2009) </a:t>
            </a:r>
            <a:r>
              <a:rPr lang="en-AU" sz="1600" i="1" dirty="0"/>
              <a:t>Qualitative Inquiry Under Fire: Toward a new paradigm dialogue, </a:t>
            </a:r>
            <a:r>
              <a:rPr lang="en-AU" sz="1600" dirty="0"/>
              <a:t>Walnut Creek, California: Left Coast Press</a:t>
            </a:r>
            <a:r>
              <a:rPr lang="en-AU" sz="1600" dirty="0" smtClean="0"/>
              <a:t>.</a:t>
            </a:r>
          </a:p>
          <a:p>
            <a:pPr marL="0" indent="0">
              <a:spcAft>
                <a:spcPts val="1200"/>
              </a:spcAft>
              <a:buNone/>
            </a:pPr>
            <a:r>
              <a:rPr lang="en-AU" sz="1600" dirty="0"/>
              <a:t>Stake R. (2010) </a:t>
            </a:r>
            <a:r>
              <a:rPr lang="en-AU" sz="1600" i="1" dirty="0"/>
              <a:t>Qualitative Research: Studying how things work, </a:t>
            </a:r>
            <a:r>
              <a:rPr lang="en-AU" sz="1600" dirty="0"/>
              <a:t>New York: The Guilford Press.</a:t>
            </a:r>
          </a:p>
          <a:p>
            <a:pPr marL="0" indent="0">
              <a:spcAft>
                <a:spcPts val="1200"/>
              </a:spcAft>
              <a:buNone/>
            </a:pPr>
            <a:endParaRPr lang="en-AU" sz="1400" dirty="0" smtClean="0"/>
          </a:p>
          <a:p>
            <a:pPr marL="0" indent="0">
              <a:spcAft>
                <a:spcPts val="600"/>
              </a:spcAft>
              <a:buNone/>
            </a:pPr>
            <a:endParaRPr lang="en-AU" sz="1400" dirty="0"/>
          </a:p>
          <a:p>
            <a:pPr marL="0" indent="0">
              <a:buNone/>
            </a:pPr>
            <a:endParaRPr lang="en-AU" sz="1400" dirty="0"/>
          </a:p>
          <a:p>
            <a:pPr marL="0" indent="0">
              <a:buNone/>
            </a:pPr>
            <a:endParaRPr lang="en-AU" sz="1400" dirty="0"/>
          </a:p>
          <a:p>
            <a:pPr marL="0" indent="0">
              <a:buNone/>
            </a:pPr>
            <a:endParaRPr lang="en-US" dirty="0"/>
          </a:p>
        </p:txBody>
      </p:sp>
    </p:spTree>
    <p:extLst>
      <p:ext uri="{BB962C8B-B14F-4D97-AF65-F5344CB8AC3E}">
        <p14:creationId xmlns:p14="http://schemas.microsoft.com/office/powerpoint/2010/main" val="1502153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58472"/>
            <a:ext cx="8229600" cy="5027910"/>
          </a:xfrm>
        </p:spPr>
        <p:txBody>
          <a:bodyPr>
            <a:normAutofit fontScale="77500" lnSpcReduction="20000"/>
          </a:bodyPr>
          <a:lstStyle/>
          <a:p>
            <a:pPr marL="0" indent="0">
              <a:spcAft>
                <a:spcPts val="2400"/>
              </a:spcAft>
              <a:buNone/>
            </a:pPr>
            <a:r>
              <a:rPr lang="en-US" sz="3800" dirty="0" smtClean="0"/>
              <a:t>Identify key milestones in the evolution of qualitative research</a:t>
            </a:r>
          </a:p>
          <a:p>
            <a:pPr marL="0" indent="0">
              <a:spcAft>
                <a:spcPts val="2400"/>
              </a:spcAft>
              <a:buNone/>
            </a:pPr>
            <a:r>
              <a:rPr lang="en-US" sz="3800" dirty="0" smtClean="0"/>
              <a:t>Discuss the definition of qualitative research</a:t>
            </a:r>
          </a:p>
          <a:p>
            <a:pPr marL="0" indent="0">
              <a:spcAft>
                <a:spcPts val="2400"/>
              </a:spcAft>
              <a:buNone/>
            </a:pPr>
            <a:r>
              <a:rPr lang="en-US" sz="3800" dirty="0" smtClean="0"/>
              <a:t>Explore the concept and generic processes of qualitative research study</a:t>
            </a:r>
          </a:p>
          <a:p>
            <a:pPr marL="0" indent="0">
              <a:spcAft>
                <a:spcPts val="2400"/>
              </a:spcAft>
              <a:buNone/>
            </a:pPr>
            <a:r>
              <a:rPr lang="en-US" sz="3800" dirty="0"/>
              <a:t>Discuss the purpose and structure of qualitative research questions</a:t>
            </a:r>
          </a:p>
          <a:p>
            <a:pPr marL="0" indent="0">
              <a:spcAft>
                <a:spcPts val="2400"/>
              </a:spcAft>
              <a:buNone/>
            </a:pPr>
            <a:r>
              <a:rPr lang="en-US" sz="3800" dirty="0"/>
              <a:t>Construct a qualitative research question</a:t>
            </a:r>
          </a:p>
          <a:p>
            <a:pPr marL="0" indent="0">
              <a:spcAft>
                <a:spcPts val="1800"/>
              </a:spcAft>
              <a:buNone/>
            </a:pPr>
            <a:endParaRPr lang="en-US" sz="2800" dirty="0" smtClean="0"/>
          </a:p>
        </p:txBody>
      </p:sp>
    </p:spTree>
    <p:extLst>
      <p:ext uri="{BB962C8B-B14F-4D97-AF65-F5344CB8AC3E}">
        <p14:creationId xmlns:p14="http://schemas.microsoft.com/office/powerpoint/2010/main" val="4592009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evolution of qualitative research</a:t>
            </a:r>
            <a:endParaRPr lang="en-US" dirty="0"/>
          </a:p>
        </p:txBody>
      </p:sp>
      <p:sp>
        <p:nvSpPr>
          <p:cNvPr id="3" name="Content Placeholder 2"/>
          <p:cNvSpPr>
            <a:spLocks noGrp="1"/>
          </p:cNvSpPr>
          <p:nvPr>
            <p:ph idx="1"/>
          </p:nvPr>
        </p:nvSpPr>
        <p:spPr/>
        <p:txBody>
          <a:bodyPr>
            <a:normAutofit/>
          </a:bodyPr>
          <a:lstStyle/>
          <a:p>
            <a:pPr>
              <a:spcAft>
                <a:spcPts val="2400"/>
              </a:spcAft>
            </a:pPr>
            <a:r>
              <a:rPr lang="en-US" dirty="0" smtClean="0"/>
              <a:t>Early ethnography – 15</a:t>
            </a:r>
            <a:r>
              <a:rPr lang="en-US" baseline="30000" dirty="0" smtClean="0"/>
              <a:t>th</a:t>
            </a:r>
            <a:r>
              <a:rPr lang="en-US" dirty="0" smtClean="0"/>
              <a:t> to 19</a:t>
            </a:r>
            <a:r>
              <a:rPr lang="en-US" baseline="30000" dirty="0" smtClean="0"/>
              <a:t>th</a:t>
            </a:r>
            <a:r>
              <a:rPr lang="en-US" dirty="0" smtClean="0"/>
              <a:t> centuries</a:t>
            </a:r>
          </a:p>
          <a:p>
            <a:pPr>
              <a:spcAft>
                <a:spcPts val="2400"/>
              </a:spcAft>
            </a:pPr>
            <a:r>
              <a:rPr lang="en-US" dirty="0" smtClean="0"/>
              <a:t>Researcher as detached observer</a:t>
            </a:r>
          </a:p>
          <a:p>
            <a:pPr>
              <a:spcAft>
                <a:spcPts val="2400"/>
              </a:spcAft>
            </a:pPr>
            <a:r>
              <a:rPr lang="en-US" dirty="0" smtClean="0"/>
              <a:t>Realist ethnography – early 20</a:t>
            </a:r>
            <a:r>
              <a:rPr lang="en-US" baseline="30000" dirty="0" smtClean="0"/>
              <a:t>th</a:t>
            </a:r>
            <a:r>
              <a:rPr lang="en-US" dirty="0" smtClean="0"/>
              <a:t> century</a:t>
            </a:r>
          </a:p>
          <a:p>
            <a:pPr>
              <a:spcAft>
                <a:spcPts val="2400"/>
              </a:spcAft>
            </a:pPr>
            <a:r>
              <a:rPr lang="en-US" dirty="0" err="1" smtClean="0"/>
              <a:t>Denzin</a:t>
            </a:r>
            <a:r>
              <a:rPr lang="en-US" dirty="0" smtClean="0"/>
              <a:t> &amp; Lincoln’s eight moments of qualitative research</a:t>
            </a:r>
          </a:p>
          <a:p>
            <a:endParaRPr lang="en-US" dirty="0"/>
          </a:p>
        </p:txBody>
      </p:sp>
    </p:spTree>
    <p:extLst>
      <p:ext uri="{BB962C8B-B14F-4D97-AF65-F5344CB8AC3E}">
        <p14:creationId xmlns:p14="http://schemas.microsoft.com/office/powerpoint/2010/main" val="40564394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evolution of qualitative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2651574"/>
              </p:ext>
            </p:extLst>
          </p:nvPr>
        </p:nvGraphicFramePr>
        <p:xfrm>
          <a:off x="457200" y="2337546"/>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YEARS</a:t>
                      </a:r>
                      <a:endParaRPr lang="en-US" dirty="0"/>
                    </a:p>
                  </a:txBody>
                  <a:tcPr/>
                </a:tc>
                <a:tc>
                  <a:txBody>
                    <a:bodyPr/>
                    <a:lstStyle/>
                    <a:p>
                      <a:r>
                        <a:rPr lang="en-US" dirty="0" smtClean="0"/>
                        <a:t>MOMENT</a:t>
                      </a:r>
                      <a:endParaRPr lang="en-US" dirty="0"/>
                    </a:p>
                  </a:txBody>
                  <a:tcPr/>
                </a:tc>
              </a:tr>
              <a:tr h="370840">
                <a:tc>
                  <a:txBody>
                    <a:bodyPr/>
                    <a:lstStyle/>
                    <a:p>
                      <a:r>
                        <a:rPr lang="en-US" sz="1800" kern="1200" dirty="0" smtClean="0">
                          <a:solidFill>
                            <a:schemeClr val="dk1"/>
                          </a:solidFill>
                          <a:effectLst/>
                          <a:latin typeface="+mn-lt"/>
                          <a:ea typeface="+mn-ea"/>
                          <a:cs typeface="+mn-cs"/>
                        </a:rPr>
                        <a:t>1950-1979</a:t>
                      </a:r>
                      <a:r>
                        <a:rPr lang="en-AU" dirty="0" smtClean="0">
                          <a:effectLst/>
                        </a:rPr>
                        <a:t> </a:t>
                      </a:r>
                      <a:endParaRPr lang="en-US" dirty="0"/>
                    </a:p>
                  </a:txBody>
                  <a:tcPr/>
                </a:tc>
                <a:tc>
                  <a:txBody>
                    <a:bodyPr/>
                    <a:lstStyle/>
                    <a:p>
                      <a:pPr>
                        <a:spcBef>
                          <a:spcPts val="600"/>
                        </a:spcBef>
                        <a:spcAft>
                          <a:spcPts val="600"/>
                        </a:spcAft>
                      </a:pPr>
                      <a:r>
                        <a:rPr lang="en-US" sz="1800" b="0" dirty="0">
                          <a:solidFill>
                            <a:srgbClr val="000000"/>
                          </a:solidFill>
                          <a:effectLst/>
                          <a:latin typeface="+mn-lt"/>
                          <a:ea typeface="ＭＳ ゴシック"/>
                          <a:cs typeface="Cambria"/>
                        </a:rPr>
                        <a:t>Traditional</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ＭＳ ゴシック"/>
                          <a:cs typeface="Cambria"/>
                        </a:rPr>
                        <a:t>1950-1970</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Modernist or ‘Golden Age’</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1970-1986</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Blurred </a:t>
                      </a:r>
                      <a:r>
                        <a:rPr lang="en-US" sz="1800" b="0" dirty="0" smtClean="0">
                          <a:solidFill>
                            <a:srgbClr val="000000"/>
                          </a:solidFill>
                          <a:effectLst/>
                          <a:latin typeface="+mn-lt"/>
                          <a:ea typeface="Cambria"/>
                          <a:cs typeface="Cambria"/>
                        </a:rPr>
                        <a:t>genres</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1986-1990</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Crisis of </a:t>
                      </a:r>
                      <a:r>
                        <a:rPr lang="en-US" sz="1800" b="0" dirty="0" smtClean="0">
                          <a:solidFill>
                            <a:srgbClr val="000000"/>
                          </a:solidFill>
                          <a:effectLst/>
                          <a:latin typeface="+mn-lt"/>
                          <a:ea typeface="Cambria"/>
                          <a:cs typeface="Cambria"/>
                        </a:rPr>
                        <a:t>representation</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1990-1995</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Postmodernism</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1995-2000</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err="1">
                          <a:solidFill>
                            <a:srgbClr val="000000"/>
                          </a:solidFill>
                          <a:effectLst/>
                          <a:latin typeface="+mn-lt"/>
                          <a:ea typeface="Cambria"/>
                          <a:cs typeface="Cambria"/>
                        </a:rPr>
                        <a:t>Postexperimental</a:t>
                      </a:r>
                      <a:r>
                        <a:rPr lang="en-US" sz="1800" b="0" dirty="0">
                          <a:solidFill>
                            <a:srgbClr val="000000"/>
                          </a:solidFill>
                          <a:effectLst/>
                          <a:latin typeface="+mn-lt"/>
                          <a:ea typeface="Cambria"/>
                          <a:cs typeface="Cambria"/>
                        </a:rPr>
                        <a:t> </a:t>
                      </a:r>
                      <a:r>
                        <a:rPr lang="en-US" sz="1800" b="0" dirty="0" smtClean="0">
                          <a:solidFill>
                            <a:srgbClr val="000000"/>
                          </a:solidFill>
                          <a:effectLst/>
                          <a:latin typeface="+mn-lt"/>
                          <a:ea typeface="Cambria"/>
                          <a:cs typeface="Cambria"/>
                        </a:rPr>
                        <a:t>inquiry</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2000-2004</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The </a:t>
                      </a:r>
                      <a:r>
                        <a:rPr lang="en-US" sz="1800" b="0" dirty="0" smtClean="0">
                          <a:solidFill>
                            <a:srgbClr val="000000"/>
                          </a:solidFill>
                          <a:effectLst/>
                          <a:latin typeface="+mn-lt"/>
                          <a:ea typeface="Cambria"/>
                          <a:cs typeface="Cambria"/>
                        </a:rPr>
                        <a:t>methodologically contested present</a:t>
                      </a:r>
                      <a:endParaRPr lang="en-AU" sz="1800" b="0" dirty="0">
                        <a:solidFill>
                          <a:srgbClr val="000000"/>
                        </a:solidFill>
                        <a:effectLst/>
                        <a:latin typeface="+mn-lt"/>
                        <a:ea typeface="ＭＳ 明朝"/>
                        <a:cs typeface="Times New Roman"/>
                      </a:endParaRPr>
                    </a:p>
                  </a:txBody>
                  <a:tcPr marL="68580" marR="68580" marT="0" marB="0"/>
                </a:tc>
              </a:tr>
              <a:tr h="370840">
                <a:tc>
                  <a:txBody>
                    <a:bodyPr/>
                    <a:lstStyle/>
                    <a:p>
                      <a:pPr>
                        <a:spcBef>
                          <a:spcPts val="600"/>
                        </a:spcBef>
                        <a:spcAft>
                          <a:spcPts val="600"/>
                        </a:spcAft>
                      </a:pPr>
                      <a:r>
                        <a:rPr lang="en-US" sz="1800" dirty="0">
                          <a:solidFill>
                            <a:srgbClr val="000000"/>
                          </a:solidFill>
                          <a:effectLst/>
                          <a:latin typeface="+mn-lt"/>
                          <a:ea typeface="Cambria"/>
                          <a:cs typeface="Cambria"/>
                        </a:rPr>
                        <a:t>2005-Present</a:t>
                      </a:r>
                      <a:endParaRPr lang="en-AU" sz="1800" dirty="0">
                        <a:solidFill>
                          <a:srgbClr val="000000"/>
                        </a:solidFill>
                        <a:effectLst/>
                        <a:latin typeface="+mn-lt"/>
                        <a:ea typeface="ＭＳ 明朝"/>
                        <a:cs typeface="Times New Roman"/>
                      </a:endParaRPr>
                    </a:p>
                  </a:txBody>
                  <a:tcPr marL="68580" marR="68580" marT="0" marB="0"/>
                </a:tc>
                <a:tc>
                  <a:txBody>
                    <a:bodyPr/>
                    <a:lstStyle/>
                    <a:p>
                      <a:pPr>
                        <a:spcBef>
                          <a:spcPts val="600"/>
                        </a:spcBef>
                        <a:spcAft>
                          <a:spcPts val="600"/>
                        </a:spcAft>
                      </a:pPr>
                      <a:r>
                        <a:rPr lang="en-US" sz="1800" b="0" dirty="0">
                          <a:solidFill>
                            <a:srgbClr val="000000"/>
                          </a:solidFill>
                          <a:effectLst/>
                          <a:latin typeface="+mn-lt"/>
                          <a:ea typeface="Cambria"/>
                          <a:cs typeface="Cambria"/>
                        </a:rPr>
                        <a:t>Fractured </a:t>
                      </a:r>
                      <a:r>
                        <a:rPr lang="en-US" sz="1800" b="0" dirty="0" smtClean="0">
                          <a:solidFill>
                            <a:srgbClr val="000000"/>
                          </a:solidFill>
                          <a:effectLst/>
                          <a:latin typeface="+mn-lt"/>
                          <a:ea typeface="Cambria"/>
                          <a:cs typeface="Cambria"/>
                        </a:rPr>
                        <a:t>future</a:t>
                      </a:r>
                      <a:endParaRPr lang="en-AU" sz="1800" b="0" dirty="0">
                        <a:solidFill>
                          <a:srgbClr val="000000"/>
                        </a:solidFill>
                        <a:effectLst/>
                        <a:latin typeface="+mn-lt"/>
                        <a:ea typeface="ＭＳ 明朝"/>
                        <a:cs typeface="Times New Roman"/>
                      </a:endParaRPr>
                    </a:p>
                  </a:txBody>
                  <a:tcPr marL="68580" marR="68580" marT="0" marB="0"/>
                </a:tc>
              </a:tr>
            </a:tbl>
          </a:graphicData>
        </a:graphic>
      </p:graphicFrame>
      <p:sp>
        <p:nvSpPr>
          <p:cNvPr id="5" name="TextBox 4"/>
          <p:cNvSpPr txBox="1"/>
          <p:nvPr/>
        </p:nvSpPr>
        <p:spPr>
          <a:xfrm>
            <a:off x="361612" y="1740626"/>
            <a:ext cx="5088615" cy="369332"/>
          </a:xfrm>
          <a:prstGeom prst="rect">
            <a:avLst/>
          </a:prstGeom>
          <a:noFill/>
        </p:spPr>
        <p:txBody>
          <a:bodyPr wrap="none" rtlCol="0">
            <a:spAutoFit/>
          </a:bodyPr>
          <a:lstStyle/>
          <a:p>
            <a:r>
              <a:rPr lang="en-US" dirty="0" err="1"/>
              <a:t>Denzin</a:t>
            </a:r>
            <a:r>
              <a:rPr lang="en-US" dirty="0"/>
              <a:t> and Lincoln's Moments of Qualitative Inquiry</a:t>
            </a:r>
            <a:r>
              <a:rPr lang="en-AU" dirty="0"/>
              <a:t> </a:t>
            </a:r>
            <a:endParaRPr lang="en-US" dirty="0"/>
          </a:p>
        </p:txBody>
      </p:sp>
    </p:spTree>
    <p:extLst>
      <p:ext uri="{BB962C8B-B14F-4D97-AF65-F5344CB8AC3E}">
        <p14:creationId xmlns:p14="http://schemas.microsoft.com/office/powerpoint/2010/main" val="191738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evolution of qualitative research</a:t>
            </a:r>
          </a:p>
        </p:txBody>
      </p:sp>
      <p:sp>
        <p:nvSpPr>
          <p:cNvPr id="3" name="Content Placeholder 2"/>
          <p:cNvSpPr>
            <a:spLocks noGrp="1"/>
          </p:cNvSpPr>
          <p:nvPr>
            <p:ph idx="1"/>
          </p:nvPr>
        </p:nvSpPr>
        <p:spPr/>
        <p:txBody>
          <a:bodyPr/>
          <a:lstStyle/>
          <a:p>
            <a:r>
              <a:rPr lang="en-US" dirty="0" smtClean="0"/>
              <a:t>“Ruptures of 1968” </a:t>
            </a:r>
            <a:r>
              <a:rPr lang="en-US" sz="1400" dirty="0" smtClean="0"/>
              <a:t>(Atkinson et al., 2003: 6)</a:t>
            </a:r>
          </a:p>
          <a:p>
            <a:pPr marL="0" indent="0">
              <a:buNone/>
            </a:pPr>
            <a:endParaRPr lang="en-US" dirty="0" smtClean="0"/>
          </a:p>
        </p:txBody>
      </p:sp>
      <p:sp>
        <p:nvSpPr>
          <p:cNvPr id="4" name="TextBox 3"/>
          <p:cNvSpPr txBox="1"/>
          <p:nvPr/>
        </p:nvSpPr>
        <p:spPr>
          <a:xfrm>
            <a:off x="7442195" y="1993565"/>
            <a:ext cx="184666" cy="369332"/>
          </a:xfrm>
          <a:prstGeom prst="rect">
            <a:avLst/>
          </a:prstGeom>
          <a:noFill/>
        </p:spPr>
        <p:txBody>
          <a:bodyPr wrap="none" rtlCol="0">
            <a:spAutoFit/>
          </a:bodyPr>
          <a:lstStyle/>
          <a:p>
            <a:endParaRPr lang="en-US" dirty="0"/>
          </a:p>
        </p:txBody>
      </p:sp>
      <p:pic>
        <p:nvPicPr>
          <p:cNvPr id="5" name="Content Placeholder 3" descr="Ch 1 Photograph.jpg"/>
          <p:cNvPicPr>
            <a:picLocks noChangeAspect="1"/>
          </p:cNvPicPr>
          <p:nvPr/>
        </p:nvPicPr>
        <p:blipFill>
          <a:blip r:embed="rId2">
            <a:extLst>
              <a:ext uri="{28A0092B-C50C-407E-A947-70E740481C1C}">
                <a14:useLocalDpi xmlns:a14="http://schemas.microsoft.com/office/drawing/2010/main" val="0"/>
              </a:ext>
            </a:extLst>
          </a:blip>
          <a:srcRect l="-21067" r="-21067"/>
          <a:stretch>
            <a:fillRect/>
          </a:stretch>
        </p:blipFill>
        <p:spPr>
          <a:xfrm>
            <a:off x="1099578" y="2283099"/>
            <a:ext cx="6527283" cy="3589754"/>
          </a:xfrm>
          <a:prstGeom prst="rect">
            <a:avLst/>
          </a:prstGeom>
        </p:spPr>
      </p:pic>
      <p:sp>
        <p:nvSpPr>
          <p:cNvPr id="6" name="TextBox 5"/>
          <p:cNvSpPr txBox="1"/>
          <p:nvPr/>
        </p:nvSpPr>
        <p:spPr>
          <a:xfrm>
            <a:off x="2053251" y="6010747"/>
            <a:ext cx="3675980" cy="230832"/>
          </a:xfrm>
          <a:prstGeom prst="rect">
            <a:avLst/>
          </a:prstGeom>
          <a:noFill/>
        </p:spPr>
        <p:txBody>
          <a:bodyPr wrap="square" rtlCol="0">
            <a:spAutoFit/>
          </a:bodyPr>
          <a:lstStyle/>
          <a:p>
            <a:r>
              <a:rPr lang="en-US" sz="900" dirty="0" smtClean="0"/>
              <a:t>© Getty Images</a:t>
            </a:r>
            <a:endParaRPr lang="en-US" sz="900" dirty="0"/>
          </a:p>
        </p:txBody>
      </p:sp>
    </p:spTree>
    <p:extLst>
      <p:ext uri="{BB962C8B-B14F-4D97-AF65-F5344CB8AC3E}">
        <p14:creationId xmlns:p14="http://schemas.microsoft.com/office/powerpoint/2010/main" val="16698743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evolution of qualitative research</a:t>
            </a:r>
          </a:p>
        </p:txBody>
      </p:sp>
      <p:sp>
        <p:nvSpPr>
          <p:cNvPr id="3" name="Content Placeholder 2"/>
          <p:cNvSpPr>
            <a:spLocks noGrp="1"/>
          </p:cNvSpPr>
          <p:nvPr>
            <p:ph idx="1"/>
          </p:nvPr>
        </p:nvSpPr>
        <p:spPr/>
        <p:txBody>
          <a:bodyPr/>
          <a:lstStyle/>
          <a:p>
            <a:pPr>
              <a:spcAft>
                <a:spcPts val="2400"/>
              </a:spcAft>
            </a:pPr>
            <a:r>
              <a:rPr lang="en-US" dirty="0"/>
              <a:t>Changes in qualitative researchers’ role, place in the world &amp; relationship with research </a:t>
            </a:r>
            <a:r>
              <a:rPr lang="en-US" dirty="0" smtClean="0"/>
              <a:t>participants</a:t>
            </a:r>
            <a:endParaRPr lang="en-US" dirty="0"/>
          </a:p>
          <a:p>
            <a:pPr>
              <a:spcAft>
                <a:spcPts val="2400"/>
              </a:spcAft>
            </a:pPr>
            <a:r>
              <a:rPr lang="en-US" dirty="0"/>
              <a:t>Howard Becker’s critique of value free research</a:t>
            </a:r>
          </a:p>
          <a:p>
            <a:endParaRPr lang="en-US" dirty="0"/>
          </a:p>
        </p:txBody>
      </p:sp>
    </p:spTree>
    <p:extLst>
      <p:ext uri="{BB962C8B-B14F-4D97-AF65-F5344CB8AC3E}">
        <p14:creationId xmlns:p14="http://schemas.microsoft.com/office/powerpoint/2010/main" val="2263497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evolution of qualitative research</a:t>
            </a:r>
          </a:p>
        </p:txBody>
      </p:sp>
      <p:sp>
        <p:nvSpPr>
          <p:cNvPr id="3" name="Content Placeholder 2"/>
          <p:cNvSpPr>
            <a:spLocks noGrp="1"/>
          </p:cNvSpPr>
          <p:nvPr>
            <p:ph idx="1"/>
          </p:nvPr>
        </p:nvSpPr>
        <p:spPr/>
        <p:txBody>
          <a:bodyPr/>
          <a:lstStyle/>
          <a:p>
            <a:pPr marL="0" indent="0">
              <a:spcAft>
                <a:spcPts val="2400"/>
              </a:spcAft>
              <a:buNone/>
            </a:pPr>
            <a:r>
              <a:rPr lang="en-US" dirty="0" smtClean="0"/>
              <a:t>1970s-80s:		Paradigm wars </a:t>
            </a:r>
            <a:r>
              <a:rPr lang="en-US" sz="1400" dirty="0" smtClean="0"/>
              <a:t>(</a:t>
            </a:r>
            <a:r>
              <a:rPr lang="en-US" sz="1400" dirty="0" err="1" smtClean="0"/>
              <a:t>Denzin</a:t>
            </a:r>
            <a:r>
              <a:rPr lang="en-US" sz="1400" dirty="0" smtClean="0"/>
              <a:t>, 2010)</a:t>
            </a:r>
            <a:endParaRPr lang="en-US" dirty="0" smtClean="0"/>
          </a:p>
          <a:p>
            <a:pPr marL="0" indent="0">
              <a:spcAft>
                <a:spcPts val="2400"/>
              </a:spcAft>
              <a:buNone/>
            </a:pPr>
            <a:r>
              <a:rPr lang="en-US" dirty="0" smtClean="0"/>
              <a:t>1990s-00s:		Mixed- methods </a:t>
            </a:r>
            <a:r>
              <a:rPr lang="en-US" dirty="0" err="1"/>
              <a:t>p</a:t>
            </a:r>
            <a:r>
              <a:rPr lang="en-US" dirty="0" err="1" smtClean="0"/>
              <a:t>ostpositivist</a:t>
            </a:r>
            <a:r>
              <a:rPr lang="en-US" dirty="0" smtClean="0"/>
              <a:t> &amp; 					‘other’ paradigms</a:t>
            </a:r>
          </a:p>
          <a:p>
            <a:pPr marL="0" indent="0">
              <a:buNone/>
            </a:pPr>
            <a:r>
              <a:rPr lang="en-US" dirty="0" smtClean="0"/>
              <a:t>Current:	</a:t>
            </a:r>
            <a:r>
              <a:rPr lang="en-US" dirty="0"/>
              <a:t>	</a:t>
            </a:r>
            <a:r>
              <a:rPr lang="en-US" dirty="0" smtClean="0"/>
              <a:t>What constitutes valid evidence as 					an outcome of research </a:t>
            </a:r>
          </a:p>
          <a:p>
            <a:pPr marL="0" indent="0">
              <a:buNone/>
            </a:pPr>
            <a:r>
              <a:rPr lang="en-US" sz="1400" dirty="0" smtClean="0"/>
              <a:t>					(</a:t>
            </a:r>
            <a:r>
              <a:rPr lang="en-US" sz="1400" dirty="0" err="1" smtClean="0"/>
              <a:t>Hammersley</a:t>
            </a:r>
            <a:r>
              <a:rPr lang="en-US" sz="1400" dirty="0" smtClean="0"/>
              <a:t>, 2008; </a:t>
            </a:r>
            <a:r>
              <a:rPr lang="en-US" sz="1400" dirty="0" err="1" smtClean="0"/>
              <a:t>Denzin</a:t>
            </a:r>
            <a:r>
              <a:rPr lang="en-US" sz="1400" dirty="0" smtClean="0"/>
              <a:t>, 2009)</a:t>
            </a:r>
          </a:p>
          <a:p>
            <a:endParaRPr lang="en-US" dirty="0"/>
          </a:p>
        </p:txBody>
      </p:sp>
    </p:spTree>
    <p:extLst>
      <p:ext uri="{BB962C8B-B14F-4D97-AF65-F5344CB8AC3E}">
        <p14:creationId xmlns:p14="http://schemas.microsoft.com/office/powerpoint/2010/main" val="3434460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t>
            </a:r>
            <a:r>
              <a:rPr lang="en-US" dirty="0" smtClean="0"/>
              <a:t>ualitative research</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Defining qualitative research - </a:t>
            </a:r>
            <a:r>
              <a:rPr lang="en-US" cap="small" dirty="0" smtClean="0"/>
              <a:t>Class discussion</a:t>
            </a:r>
            <a:endParaRPr lang="en-US" cap="small" dirty="0"/>
          </a:p>
        </p:txBody>
      </p:sp>
    </p:spTree>
    <p:extLst>
      <p:ext uri="{BB962C8B-B14F-4D97-AF65-F5344CB8AC3E}">
        <p14:creationId xmlns:p14="http://schemas.microsoft.com/office/powerpoint/2010/main" val="946154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qualitative research</a:t>
            </a:r>
            <a:endParaRPr lang="en-US" dirty="0"/>
          </a:p>
        </p:txBody>
      </p:sp>
      <p:sp>
        <p:nvSpPr>
          <p:cNvPr id="3" name="Content Placeholder 2"/>
          <p:cNvSpPr>
            <a:spLocks noGrp="1"/>
          </p:cNvSpPr>
          <p:nvPr>
            <p:ph idx="1"/>
          </p:nvPr>
        </p:nvSpPr>
        <p:spPr/>
        <p:txBody>
          <a:bodyPr>
            <a:normAutofit fontScale="85000" lnSpcReduction="10000"/>
          </a:bodyPr>
          <a:lstStyle/>
          <a:p>
            <a:pPr marL="0" indent="0">
              <a:lnSpc>
                <a:spcPct val="150000"/>
              </a:lnSpc>
              <a:buNone/>
            </a:pPr>
            <a:r>
              <a:rPr lang="en-AU" i="1" dirty="0">
                <a:latin typeface="Times New Roman"/>
                <a:cs typeface="Times New Roman"/>
              </a:rPr>
              <a:t>…if researchers choose to gather experiential data more than measurements, they call their research ‘qualitative’ – but they still may emphasize either the particular or the general. If findings are drawn primarily from the aggregate of many individual observations, we call the study ‘quantitative,’ but the researcher still may emphasize either the particular or the general </a:t>
            </a:r>
            <a:r>
              <a:rPr lang="en-AU" sz="1600" dirty="0">
                <a:cs typeface="Times New Roman"/>
              </a:rPr>
              <a:t>(Stake, 2010</a:t>
            </a:r>
            <a:r>
              <a:rPr lang="en-AU" sz="1600" dirty="0" smtClean="0">
                <a:cs typeface="Times New Roman"/>
              </a:rPr>
              <a:t>: 19). </a:t>
            </a:r>
            <a:endParaRPr lang="en-AU" sz="1600" dirty="0">
              <a:cs typeface="Times New Roman"/>
            </a:endParaRPr>
          </a:p>
          <a:p>
            <a:endParaRPr lang="en-US" dirty="0"/>
          </a:p>
        </p:txBody>
      </p:sp>
    </p:spTree>
    <p:extLst>
      <p:ext uri="{BB962C8B-B14F-4D97-AF65-F5344CB8AC3E}">
        <p14:creationId xmlns:p14="http://schemas.microsoft.com/office/powerpoint/2010/main" val="22092770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TotalTime>
  <Words>678</Words>
  <Application>Microsoft Macintosh PowerPoint</Application>
  <PresentationFormat>On-screen Show (4:3)</PresentationFormat>
  <Paragraphs>101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Chapter 1  Introducing qualitative research</vt:lpstr>
      <vt:lpstr>Learning objectives</vt:lpstr>
      <vt:lpstr>The evolution of qualitative research</vt:lpstr>
      <vt:lpstr>The evolution of qualitative research</vt:lpstr>
      <vt:lpstr>The evolution of qualitative research</vt:lpstr>
      <vt:lpstr>The evolution of qualitative research</vt:lpstr>
      <vt:lpstr>The evolution of qualitative research</vt:lpstr>
      <vt:lpstr>Qualitative research</vt:lpstr>
      <vt:lpstr>Definition of qualitative research</vt:lpstr>
      <vt:lpstr>Writing a qualitative research question</vt:lpstr>
      <vt:lpstr>Writing a qualitative research question</vt:lpstr>
      <vt:lpstr>Writing a qualitative research question</vt:lpstr>
      <vt:lpstr>Writing a qualitative research question</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Jennifer Salaun</dc:creator>
  <cp:lastModifiedBy>JenniferCS</cp:lastModifiedBy>
  <cp:revision>31</cp:revision>
  <dcterms:created xsi:type="dcterms:W3CDTF">2013-05-20T06:06:20Z</dcterms:created>
  <dcterms:modified xsi:type="dcterms:W3CDTF">2013-08-26T01:49:51Z</dcterms:modified>
</cp:coreProperties>
</file>